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2"/>
  </p:handoutMasterIdLst>
  <p:sldIdLst>
    <p:sldId id="258" r:id="rId2"/>
    <p:sldId id="279" r:id="rId3"/>
    <p:sldId id="272" r:id="rId4"/>
    <p:sldId id="281" r:id="rId5"/>
    <p:sldId id="259" r:id="rId6"/>
    <p:sldId id="274" r:id="rId7"/>
    <p:sldId id="280" r:id="rId8"/>
    <p:sldId id="260" r:id="rId9"/>
    <p:sldId id="309" r:id="rId10"/>
    <p:sldId id="315" r:id="rId11"/>
    <p:sldId id="268" r:id="rId12"/>
    <p:sldId id="310" r:id="rId13"/>
    <p:sldId id="316" r:id="rId14"/>
    <p:sldId id="311" r:id="rId15"/>
    <p:sldId id="312" r:id="rId16"/>
    <p:sldId id="317" r:id="rId17"/>
    <p:sldId id="313" r:id="rId18"/>
    <p:sldId id="314" r:id="rId19"/>
    <p:sldId id="318" r:id="rId20"/>
    <p:sldId id="319" r:id="rId21"/>
    <p:sldId id="320" r:id="rId22"/>
    <p:sldId id="321" r:id="rId23"/>
    <p:sldId id="322" r:id="rId24"/>
    <p:sldId id="262" r:id="rId25"/>
    <p:sldId id="277" r:id="rId26"/>
    <p:sldId id="263" r:id="rId27"/>
    <p:sldId id="264" r:id="rId28"/>
    <p:sldId id="308" r:id="rId29"/>
    <p:sldId id="271" r:id="rId30"/>
    <p:sldId id="25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2926"/>
    <a:srgbClr val="FC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6A2EF4A-FE14-4532-ACFA-20A14DF804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F7810-8773-4156-A713-09D37578EF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A001C-235D-4583-91CF-74A9E0CA00F9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7EAED-33BC-4D15-A47D-209A6118CF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302D7-0779-4C5A-B415-7F66492AF6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832E8-E46B-4361-B5C7-5A0699E5DAD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982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525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50819-4475-4460-83F9-65D22FD1B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50" y="1574674"/>
            <a:ext cx="6254427" cy="42355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887C14-EE03-4044-93B2-DD0AD899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0587" y="1562465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1D3D6F-AE8E-42F3-B5BC-84A7D402C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851" y="1562465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D4FCD0-CDE1-43D4-B31A-F943C532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40587" y="2547888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1B6B1C-A415-4775-B2F1-5A71DE24BC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93" y="2485163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35B97-80A5-4AB9-AE3B-8FDFAF50D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89" y="1818981"/>
            <a:ext cx="3508157" cy="82391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B934F4F-3FDE-406F-8065-7DC0635A3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6591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80C112B-8468-4BDD-8741-692A2EFFF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592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9B84E61-93E0-4628-A104-C75C29EF87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281" y="1818981"/>
            <a:ext cx="3508157" cy="823912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FD0345A1-9BDD-450E-8E72-D8795AA3AA2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261283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F5E78397-B7FA-4355-A257-A4846BE14737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261284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838D993-D8F2-4059-9A2F-224D9AAB20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25" y="1818981"/>
            <a:ext cx="3508157" cy="823912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37146D7-F7DA-434B-9E68-D796F12F7A2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243527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BC8863-27A8-4BA1-98C4-08640E3120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92" y="1818981"/>
            <a:ext cx="3508157" cy="823912"/>
          </a:xfrm>
          <a:prstGeom prst="rect">
            <a:avLst/>
          </a:prstGeom>
        </p:spPr>
      </p:pic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D044814E-171B-42B7-A39B-6001BA2DF21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867094" y="1818981"/>
            <a:ext cx="350815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3AB7E0DF-C369-49B6-A620-17A0B3275D5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867095" y="2642893"/>
            <a:ext cx="3481526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213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EC24E-4D73-4CA4-9C65-58CC9B4D09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78" y="2214983"/>
            <a:ext cx="5181600" cy="414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CC711-A200-42E5-800D-891E0F8A0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15" y="2214983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7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996373-2DA0-4C35-9557-670B3F8CB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8846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778371-BEC0-4384-B529-D547AB875FC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250527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99C6B0-1968-4B44-A18E-C9735C9B967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7902208" y="1722268"/>
            <a:ext cx="3521476" cy="376080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F33EB-E636-40F8-B2A0-4F6D0F82D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5" y="1698410"/>
            <a:ext cx="3564782" cy="38262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B41112-3F17-429F-9AC7-B8E87F7F48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221" y="1698410"/>
            <a:ext cx="3564782" cy="38262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9A5867-1D44-430F-8B03-BFD1A1114B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944" y="1689532"/>
            <a:ext cx="3564782" cy="38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71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4ED6E3-6EAA-4E26-92D5-90FEFFAE9B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07" y="1287260"/>
            <a:ext cx="9507984" cy="703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B0EC9F-9A1F-4B6F-AD1E-29D3CB7F2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008" y="1287260"/>
            <a:ext cx="9507984" cy="70399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09E32D-4F0E-4370-BA06-E7D49482A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42007" y="2120657"/>
            <a:ext cx="4557943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1B81FF-943E-46F6-BC80-46428EC96E3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009443" y="2147290"/>
            <a:ext cx="4840549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EC0B-6AF3-4937-A791-4570833226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443" y="2120657"/>
            <a:ext cx="4941162" cy="414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525E8-7D72-4A91-BEDC-2280E4FCF9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95" y="2107339"/>
            <a:ext cx="4557943" cy="41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49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A6C98A-857E-47CD-824B-AD9896F397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89448" y="1751584"/>
            <a:ext cx="7213106" cy="135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199E66-A51B-4429-9E3C-3DF83D2D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9447" y="1362068"/>
            <a:ext cx="8181513" cy="5797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642FF-DCBA-4016-AB46-51976C4BF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078" y="2248273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5DB86-D92D-425C-8D7B-CD4BAB56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078" y="2248273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FEDCB-5FC3-400D-82BD-BE04A742A77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63" y="2203883"/>
            <a:ext cx="337867" cy="3378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580C03-3E1B-4952-8C8B-F4EFCDD86B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6487" y="6077363"/>
            <a:ext cx="337867" cy="337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3A53A-988A-4EBE-9B3A-5E179E8365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5754738" y="2197876"/>
            <a:ext cx="337867" cy="337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50F453-1CDF-4183-B97B-C8F20B9255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21402" y="6096893"/>
            <a:ext cx="337867" cy="337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D56C20-7369-4D81-B282-2F3CED17C8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51" y="2218375"/>
            <a:ext cx="337867" cy="3378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FFCAD7-8020-4392-B1CA-D84A8ABF0E1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30475" y="6091855"/>
            <a:ext cx="337867" cy="337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6EA74-69A3-44D7-A9E0-456D597AE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7321">
            <a:off x="11168726" y="2212368"/>
            <a:ext cx="337867" cy="337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0D12F0-1911-4318-9D6D-E5EB44D6A5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135390" y="6111385"/>
            <a:ext cx="337867" cy="33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27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5E1431-7A7B-4A31-A54D-2603DCCA2B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898" y="2420563"/>
            <a:ext cx="7668429" cy="2206788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876FFB2-F3F5-4214-AA55-6F0B99FDF6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32339" y="3230530"/>
            <a:ext cx="6153704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8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00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6C7B-7FE0-4E8A-8345-03AD77B5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718" y="2766218"/>
            <a:ext cx="7524564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E896BB-7201-4E0A-BBBF-F5FFA51AED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811" y="0"/>
            <a:ext cx="2405189" cy="1855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108E0-4D6C-4B23-B9CE-6D1CBB4804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3883"/>
            <a:ext cx="2121763" cy="15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9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E5A5720-14A6-4E76-8AE0-7BF5A93F2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697857"/>
            <a:ext cx="5181600" cy="4122567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C2843D21-9EFE-4BC5-BE92-A665BEA479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697857"/>
            <a:ext cx="5181600" cy="412256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F1D427-C6F8-43B7-AB09-7B9FC714E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22" y="1664568"/>
            <a:ext cx="5181600" cy="4149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D8437B2-1A11-4845-8AC4-8423D7E5E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237" y="1664567"/>
            <a:ext cx="5181600" cy="412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0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7EAD529-84B7-47AD-9E2D-2D11D6BE2A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663" y="2475930"/>
            <a:ext cx="5183188" cy="823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09A1F9-4984-4DE1-8EC7-F126D9C46B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7" y="2475930"/>
            <a:ext cx="5157787" cy="8239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E456396-CC31-438B-86DD-0C3C4C2A4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06EE347-FB37-4B8C-8664-75D6A2C68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7593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9F9ED0A-EFB8-4809-9A9F-74698B6B7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71F74E-5805-4A0D-9B1C-7A9C918EF7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65664" y="247593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4D548B32-A67A-49D3-A135-8DD83DAEC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803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85F33-10CF-4D38-A10C-3E381DB8A6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2" y="2635726"/>
            <a:ext cx="10417098" cy="29305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03CBF60-65BD-4A93-9569-637680CF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1" y="1526959"/>
            <a:ext cx="10515600" cy="10248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4E4798-8506-48A3-86AF-86E5CF6D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50" y="2635726"/>
            <a:ext cx="10515600" cy="30459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9846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0C4E3D-9A02-4511-A441-FF3F678EC3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22" y="1562465"/>
            <a:ext cx="6254427" cy="423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1D8802-777F-43A1-A758-E8C412945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8" y="1580223"/>
            <a:ext cx="3932237" cy="85891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1AC84-8FCE-4F56-983B-CCD700EAA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722" y="1580223"/>
            <a:ext cx="6254427" cy="421774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E21D48-3710-46CF-B681-A13553078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6218" y="2565646"/>
            <a:ext cx="3932237" cy="32323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45D4AA-76AD-417E-8602-5E93F35603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4" y="2502921"/>
            <a:ext cx="4008544" cy="33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7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F441CD-043F-41E0-AF10-72C2EFF7C3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76" y="2634431"/>
            <a:ext cx="1603762" cy="15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2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D7154B-DCE5-42B3-9675-59392099E8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21" y="2569613"/>
            <a:ext cx="4214179" cy="565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128B0-2555-4417-AE18-C1717D6A2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89" y="2569613"/>
            <a:ext cx="4214179" cy="5655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76FDD3-C6D8-409D-9E32-D45364462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788" y="1580994"/>
            <a:ext cx="10409064" cy="82391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22489D0-F5E0-426A-908B-E832CE817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591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05B9255-CEC4-4CEE-8D99-F2E3D5E92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99842"/>
            <a:ext cx="5157787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8437F6A-9603-4E96-8B57-BD3492CF7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65664" y="3299842"/>
            <a:ext cx="5183188" cy="2671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B398605-DC27-4243-927F-8DB3153CB87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488024" y="2569613"/>
            <a:ext cx="4214180" cy="5655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8CB52F-7D49-4256-85E2-CD87ADB711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299841"/>
            <a:ext cx="5183188" cy="26717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1BBA9F-4038-4273-863F-15FBB95091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99" y="3272034"/>
            <a:ext cx="5183188" cy="26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6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34FC87A-BD6D-48EF-84E5-7880F44CD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9062" y="1409825"/>
            <a:ext cx="4381422" cy="93881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FB144F7-2051-4B8B-B7F4-42AEFF286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9596" y="2504670"/>
            <a:ext cx="4158977" cy="35329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138F94-F541-4411-8923-64821B6BC8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374" y="2449053"/>
            <a:ext cx="4381422" cy="370736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FAB1C74-122C-4DFD-B9D3-0394B289E855}"/>
              </a:ext>
            </a:extLst>
          </p:cNvPr>
          <p:cNvSpPr txBox="1">
            <a:spLocks/>
          </p:cNvSpPr>
          <p:nvPr userDrawn="1"/>
        </p:nvSpPr>
        <p:spPr>
          <a:xfrm>
            <a:off x="6196694" y="1409825"/>
            <a:ext cx="4381422" cy="93881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D35DB26-DC0A-4DBD-917C-461C91AE2E45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302499" y="2497457"/>
            <a:ext cx="4233339" cy="36105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5BB59A-246E-4221-9556-7A38EE5B09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94" y="2417485"/>
            <a:ext cx="4381422" cy="37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8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8BD0BC50-CF1D-4086-B483-4387CD3F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0186DB-18B5-4FDA-928A-4F8C3F45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651759"/>
            <a:ext cx="10515600" cy="3525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461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6" r:id="rId2"/>
    <p:sldLayoutId id="2147483649" r:id="rId3"/>
    <p:sldLayoutId id="2147483650" r:id="rId4"/>
    <p:sldLayoutId id="2147483655" r:id="rId5"/>
    <p:sldLayoutId id="2147483656" r:id="rId6"/>
    <p:sldLayoutId id="2147483657" r:id="rId7"/>
    <p:sldLayoutId id="2147483660" r:id="rId8"/>
    <p:sldLayoutId id="2147483659" r:id="rId9"/>
    <p:sldLayoutId id="2147483662" r:id="rId10"/>
    <p:sldLayoutId id="2147483663" r:id="rId11"/>
    <p:sldLayoutId id="2147483661" r:id="rId12"/>
    <p:sldLayoutId id="2147483658" r:id="rId13"/>
    <p:sldLayoutId id="2147483665" r:id="rId14"/>
    <p:sldLayoutId id="2147483667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ktwister/SQL-Project-Healthcare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4.xml"/><Relationship Id="rId7" Type="http://schemas.openxmlformats.org/officeDocument/2006/relationships/slide" Target="slide1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slide" Target="slide27.xml"/><Relationship Id="rId5" Type="http://schemas.openxmlformats.org/officeDocument/2006/relationships/slide" Target="slide6.xml"/><Relationship Id="rId10" Type="http://schemas.openxmlformats.org/officeDocument/2006/relationships/slide" Target="slide26.xml"/><Relationship Id="rId4" Type="http://schemas.openxmlformats.org/officeDocument/2006/relationships/slide" Target="slide5.xml"/><Relationship Id="rId9" Type="http://schemas.openxmlformats.org/officeDocument/2006/relationships/slide" Target="slide2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8.png"/><Relationship Id="rId12" Type="http://schemas.openxmlformats.org/officeDocument/2006/relationships/image" Target="../media/image42.png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45.png"/><Relationship Id="rId10" Type="http://schemas.openxmlformats.org/officeDocument/2006/relationships/image" Target="../media/image3.png"/><Relationship Id="rId4" Type="http://schemas.openxmlformats.org/officeDocument/2006/relationships/image" Target="../media/image39.png"/><Relationship Id="rId9" Type="http://schemas.openxmlformats.org/officeDocument/2006/relationships/image" Target="../media/image6.png"/><Relationship Id="rId1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F4F60-FE03-4490-82E3-1A314132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854" y="890967"/>
            <a:ext cx="3048504" cy="298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B12947C-5F57-4529-B2A1-AF99303D250B}"/>
              </a:ext>
            </a:extLst>
          </p:cNvPr>
          <p:cNvSpPr txBox="1">
            <a:spLocks/>
          </p:cNvSpPr>
          <p:nvPr/>
        </p:nvSpPr>
        <p:spPr>
          <a:xfrm>
            <a:off x="1524000" y="3673512"/>
            <a:ext cx="9144000" cy="9519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-300" dirty="0"/>
              <a:t>Futurense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74FE611-E3CC-4B83-9F51-B645E4F3437A}"/>
              </a:ext>
            </a:extLst>
          </p:cNvPr>
          <p:cNvSpPr txBox="1">
            <a:spLocks/>
          </p:cNvSpPr>
          <p:nvPr/>
        </p:nvSpPr>
        <p:spPr>
          <a:xfrm>
            <a:off x="1524000" y="4473033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spc="-150" dirty="0">
                <a:latin typeface="Helvetica" pitchFamily="2" charset="0"/>
              </a:rPr>
              <a:t>Democratizing Tech Talent </a:t>
            </a:r>
            <a:br>
              <a:rPr lang="en-US" sz="3200" spc="-150" dirty="0">
                <a:latin typeface="Helvetica" pitchFamily="2" charset="0"/>
              </a:rPr>
            </a:br>
            <a:r>
              <a:rPr lang="en-US" sz="3200" spc="-150" dirty="0">
                <a:latin typeface="Helvetica" pitchFamily="2" charset="0"/>
              </a:rPr>
              <a:t>to deliver impact at scale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E50710-AEEF-7523-7FFD-263B521A580B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84946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3328" y="3269673"/>
            <a:ext cx="10568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Consolas" panose="020B0609020204030204" pitchFamily="49" charset="0"/>
              </a:rPr>
              <a:t>Q. male-to-female ratio for each disease.</a:t>
            </a:r>
            <a:endParaRPr lang="en-IN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285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308151" y="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Approach 1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80217" y="2355273"/>
            <a:ext cx="339898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Average Duration: 31ms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39" y="3078002"/>
            <a:ext cx="4359760" cy="13854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1703714"/>
            <a:ext cx="6118982" cy="348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45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308151" y="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Approach 2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80217" y="2087419"/>
            <a:ext cx="339898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Average Duration: 80ms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105" y="2732869"/>
            <a:ext cx="3772094" cy="1663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9" y="2724605"/>
            <a:ext cx="6999279" cy="16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36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921" y="3186546"/>
            <a:ext cx="115820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Consolas" panose="020B0609020204030204" pitchFamily="49" charset="0"/>
              </a:rPr>
              <a:t>Q. Most and least claimed insurance plan for </a:t>
            </a:r>
            <a:endParaRPr lang="en-US" sz="3600" dirty="0" smtClean="0">
              <a:latin typeface="Consolas" panose="020B0609020204030204" pitchFamily="49" charset="0"/>
            </a:endParaRPr>
          </a:p>
          <a:p>
            <a:pPr algn="r"/>
            <a:r>
              <a:rPr lang="en-US" sz="3600" dirty="0" smtClean="0">
                <a:latin typeface="Consolas" panose="020B0609020204030204" pitchFamily="49" charset="0"/>
              </a:rPr>
              <a:t>each disease</a:t>
            </a:r>
            <a:r>
              <a:rPr lang="en-US" sz="3600" dirty="0">
                <a:latin typeface="Consolas" panose="020B0609020204030204" pitchFamily="49" charset="0"/>
              </a:rPr>
              <a:t>.</a:t>
            </a:r>
            <a:endParaRPr lang="en-IN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431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308151" y="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Approach 1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15562" y="3072859"/>
            <a:ext cx="339898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Average Duration: 243ms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2092240"/>
            <a:ext cx="6420180" cy="23305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4585786"/>
            <a:ext cx="10058400" cy="182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38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308151" y="0"/>
            <a:ext cx="1883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Approach 2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15562" y="3072859"/>
            <a:ext cx="339898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Average Duration: 120ms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1641367"/>
            <a:ext cx="6077262" cy="2781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4684599"/>
            <a:ext cx="10052567" cy="16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77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8130" y="2927928"/>
            <a:ext cx="100623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dirty="0">
                <a:latin typeface="Consolas" panose="020B0609020204030204" pitchFamily="49" charset="0"/>
              </a:rPr>
              <a:t>Q. </a:t>
            </a:r>
            <a:r>
              <a:rPr lang="en-US" sz="3600" dirty="0" smtClean="0">
                <a:latin typeface="Consolas" panose="020B0609020204030204" pitchFamily="49" charset="0"/>
              </a:rPr>
              <a:t>No. </a:t>
            </a:r>
            <a:r>
              <a:rPr lang="en-US" sz="3600" dirty="0">
                <a:latin typeface="Consolas" panose="020B0609020204030204" pitchFamily="49" charset="0"/>
              </a:rPr>
              <a:t>of </a:t>
            </a:r>
            <a:r>
              <a:rPr lang="en-US" sz="3600" dirty="0" smtClean="0">
                <a:latin typeface="Consolas" panose="020B0609020204030204" pitchFamily="49" charset="0"/>
              </a:rPr>
              <a:t>male </a:t>
            </a:r>
            <a:r>
              <a:rPr lang="en-US" sz="3600" dirty="0">
                <a:latin typeface="Consolas" panose="020B0609020204030204" pitchFamily="49" charset="0"/>
              </a:rPr>
              <a:t>&amp; female that underwent </a:t>
            </a:r>
            <a:endParaRPr lang="en-US" sz="3600" dirty="0" smtClean="0">
              <a:latin typeface="Consolas" panose="020B0609020204030204" pitchFamily="49" charset="0"/>
            </a:endParaRPr>
          </a:p>
          <a:p>
            <a:pPr algn="r"/>
            <a:r>
              <a:rPr lang="en-US" sz="3600" dirty="0" smtClean="0">
                <a:latin typeface="Consolas" panose="020B0609020204030204" pitchFamily="49" charset="0"/>
              </a:rPr>
              <a:t>treatment in </a:t>
            </a:r>
            <a:r>
              <a:rPr lang="en-US" sz="3600" dirty="0">
                <a:latin typeface="Consolas" panose="020B0609020204030204" pitchFamily="49" charset="0"/>
              </a:rPr>
              <a:t>2022 for each disease.</a:t>
            </a:r>
            <a:endParaRPr lang="en-IN" sz="3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50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7344804" y="117305"/>
            <a:ext cx="4772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Approach 1 (WITHOUT ROLLUP)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98689" y="1217062"/>
            <a:ext cx="339898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Average Duration: 100ms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1586394"/>
            <a:ext cx="4309255" cy="4642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44326"/>
            <a:ext cx="7545264" cy="272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28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8026398" y="80990"/>
            <a:ext cx="426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Approach </a:t>
            </a:r>
            <a:r>
              <a:rPr lang="en-US" sz="2400" dirty="0">
                <a:latin typeface="Consolas" panose="020B0609020204030204" pitchFamily="49" charset="0"/>
              </a:rPr>
              <a:t>2</a:t>
            </a:r>
            <a:r>
              <a:rPr lang="en-US" sz="2400" dirty="0" smtClean="0">
                <a:latin typeface="Consolas" panose="020B0609020204030204" pitchFamily="49" charset="0"/>
              </a:rPr>
              <a:t> (WITH ROLLUP)</a:t>
            </a:r>
            <a:endParaRPr lang="en-IN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26398" y="2734724"/>
            <a:ext cx="339898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</a:rPr>
              <a:t>Average Duration: 45ms</a:t>
            </a:r>
            <a:endParaRPr lang="en-IN" dirty="0">
              <a:latin typeface="Consolas" panose="020B06090202040302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1839436"/>
            <a:ext cx="7319240" cy="2159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0" y="4193028"/>
            <a:ext cx="11650754" cy="17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71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4857" y="2927928"/>
            <a:ext cx="10315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Q. 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 to determine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the most spread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d</a:t>
            </a:r>
            <a:r>
              <a:rPr lang="en-US" sz="3600" baseline="0" dirty="0" smtClean="0">
                <a:solidFill>
                  <a:prstClr val="black"/>
                </a:solidFill>
                <a:latin typeface="Consolas" panose="020B0609020204030204" pitchFamily="49" charset="0"/>
              </a:rPr>
              <a:t>isease in a given state for a given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year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  <a:endParaRPr kumimoji="0" lang="en-I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237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B48AE5-C45A-639E-C895-87CEE7EA2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52854" y="3989228"/>
            <a:ext cx="8639264" cy="823912"/>
          </a:xfrm>
        </p:spPr>
        <p:txBody>
          <a:bodyPr/>
          <a:lstStyle/>
          <a:p>
            <a:r>
              <a:rPr lang="en-IN" sz="6500" dirty="0"/>
              <a:t>HealthCare – Complex Reporting </a:t>
            </a:r>
          </a:p>
          <a:p>
            <a:r>
              <a:rPr lang="en-IN" sz="6500" dirty="0"/>
              <a:t>[</a:t>
            </a:r>
            <a:r>
              <a:rPr lang="en-IN" sz="6500" dirty="0" smtClean="0"/>
              <a:t>MySQL Project</a:t>
            </a:r>
            <a:r>
              <a:rPr lang="en-IN" sz="6500" dirty="0"/>
              <a:t>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74171-3974-EB12-B74A-33261F338253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4" name="TextBox 3"/>
          <p:cNvSpPr txBox="1"/>
          <p:nvPr/>
        </p:nvSpPr>
        <p:spPr>
          <a:xfrm>
            <a:off x="7786255" y="5617966"/>
            <a:ext cx="45442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 panose="020B0609020204030204" pitchFamily="49" charset="0"/>
              </a:rPr>
              <a:t>NIKUNJ PATHAK (FT780)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FF23</a:t>
            </a:r>
            <a:endParaRPr lang="en-IN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925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40C28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©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2023 Futurense Technologies Private Limited. All rights reserved.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584" y="736177"/>
            <a:ext cx="7312197" cy="583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42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4" y="1325989"/>
            <a:ext cx="5591662" cy="4196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505" y="1074582"/>
            <a:ext cx="4272607" cy="922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3" y="2853164"/>
            <a:ext cx="5502102" cy="38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772" y="2739584"/>
            <a:ext cx="3791340" cy="6159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3" y="4103166"/>
            <a:ext cx="5598589" cy="4925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992" y="3912960"/>
            <a:ext cx="4909120" cy="7764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3" y="5599458"/>
            <a:ext cx="5750385" cy="48130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868" y="5271427"/>
            <a:ext cx="3956244" cy="91383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837390" y="77258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OUTPUT</a:t>
            </a:r>
            <a:endParaRPr lang="en-IN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489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446" y="2909456"/>
            <a:ext cx="11582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Q.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Create a system that automatically records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Consolas" panose="020B0609020204030204" pitchFamily="49" charset="0"/>
              </a:rPr>
              <a:t>a</a:t>
            </a:r>
            <a:r>
              <a:rPr lang="en-US" sz="3600" dirty="0" smtClean="0">
                <a:solidFill>
                  <a:prstClr val="black"/>
                </a:solidFill>
                <a:latin typeface="Consolas" panose="020B0609020204030204" pitchFamily="49" charset="0"/>
              </a:rPr>
              <a:t>ny update in the Keep table.</a:t>
            </a:r>
          </a:p>
        </p:txBody>
      </p:sp>
    </p:spTree>
    <p:extLst>
      <p:ext uri="{BB962C8B-B14F-4D97-AF65-F5344CB8AC3E}">
        <p14:creationId xmlns:p14="http://schemas.microsoft.com/office/powerpoint/2010/main" val="2623905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BA9F695-D2EB-60D3-8C35-FE4F419AA10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00" b="0" i="0" u="none" strike="noStrike" kern="1200" cap="none" spc="0" normalizeH="0" baseline="0" noProof="0" dirty="0">
                <a:ln>
                  <a:noFill/>
                </a:ln>
                <a:solidFill>
                  <a:srgbClr val="040C28"/>
                </a:solidFill>
                <a:effectLst/>
                <a:uLnTx/>
                <a:uFillTx/>
                <a:latin typeface="Google Sans"/>
                <a:ea typeface="+mn-ea"/>
                <a:cs typeface="+mn-cs"/>
              </a:rPr>
              <a:t>©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/>
                <a:ea typeface="+mn-ea"/>
                <a:cs typeface="+mn-cs"/>
              </a:rPr>
              <a:t>2023 Futurense Technologies Private Limited. All rights reserved.</a:t>
            </a: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0" y="2199942"/>
            <a:ext cx="10854042" cy="263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51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0B8F-40EF-6234-08B5-0FEE8140D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50" y="1171642"/>
            <a:ext cx="10515600" cy="595932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Highlights: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FF7E-AE54-BCD8-5709-5A7B2E0A0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177" y="2048945"/>
            <a:ext cx="10584114" cy="345592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conditional aggregation (COUNT with IF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Incorporating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common table expressions (WITH clauses) for intermediate results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window functions.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AFTER UPDATE trigger to capture data changes.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stored function (CREATE FUNCTION) for custom logic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error handling using SIGNAL SQLSTATE to raise custom errors</a:t>
            </a: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Utilizing 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conditional aggregation with GROUP BY and ROLLUP for hierarchical summary.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4B2B4A-DB98-3562-A9A5-80AEAE96F15F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4247420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042910" y="1640649"/>
            <a:ext cx="6834622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Optimizations and Best Practices Used: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FF97E6-FA96-1362-B542-2D5336DFC957}"/>
              </a:ext>
            </a:extLst>
          </p:cNvPr>
          <p:cNvSpPr txBox="1"/>
          <p:nvPr/>
        </p:nvSpPr>
        <p:spPr>
          <a:xfrm>
            <a:off x="1042910" y="2258890"/>
            <a:ext cx="1049330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Employing common table expressions (WITH clauses) to create temporary result sets, reducing repetitive table accesses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Employing INNER JOINs for JOIN operations, which can be faster than using other types of joins when you're interested in records that exist in both tables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Utilizing error handling with SIGNAL SQLSTATE to provide clear and informative error messages, aiding in debugging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Utilizing conditional aggregation with ROLLUP to calculate subtotals and totals in a single pass, reducing the need for separate queries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Utilizing dense ranking to efficiently assign ranks to insurance plans based on their counts.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1C8CF-A7C7-8B4C-B3A3-CF9D559CEBCD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938752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AAA6-DF3F-16F7-CEF9-C6556501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17" y="1323554"/>
            <a:ext cx="3932237" cy="1122871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Roadblocks &amp; Resolutions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0B7F9-1109-717C-7199-4E2AECF85C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6218" y="2795416"/>
            <a:ext cx="3932236" cy="323232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Faced a bit of a challenge in interpreting stakeholder’s requirements.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Started implementing different approaches and compared result with each other.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Creating 2 separate count columns on different criteria.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Made use of count if nesting, which made the query faster and more compact.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B55FA2-A853-D64A-12B0-F7B4709942B3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543456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207045-C5D5-13C9-CAF5-31DCDF5E5690}"/>
              </a:ext>
            </a:extLst>
          </p:cNvPr>
          <p:cNvSpPr txBox="1"/>
          <p:nvPr/>
        </p:nvSpPr>
        <p:spPr>
          <a:xfrm>
            <a:off x="1287403" y="1896692"/>
            <a:ext cx="6094268" cy="4700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Future Scope: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1CCDAA-C1B0-01D6-6A39-74DA9ABA3948}"/>
              </a:ext>
            </a:extLst>
          </p:cNvPr>
          <p:cNvSpPr/>
          <p:nvPr/>
        </p:nvSpPr>
        <p:spPr>
          <a:xfrm>
            <a:off x="1377050" y="2639068"/>
            <a:ext cx="9220200" cy="309585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Queries can be much faster, if we de-normalize the tables, as lot of joins needs to be done for pulling simple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Solutions provided have plenty of room for improvement.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each problem statement there are still many new angles to think about.</a:t>
            </a:r>
            <a:endParaRPr lang="en-IN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05AF9-5866-7042-4D68-C86AAD78F1FD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7666284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801B77-2D52-FC73-AAFB-FB1680CB7435}"/>
              </a:ext>
            </a:extLst>
          </p:cNvPr>
          <p:cNvSpPr txBox="1"/>
          <p:nvPr/>
        </p:nvSpPr>
        <p:spPr>
          <a:xfrm>
            <a:off x="1042910" y="1892486"/>
            <a:ext cx="6834622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Project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E8834-034A-9363-3BC7-F4911576C6A3}"/>
              </a:ext>
            </a:extLst>
          </p:cNvPr>
          <p:cNvSpPr txBox="1"/>
          <p:nvPr/>
        </p:nvSpPr>
        <p:spPr>
          <a:xfrm>
            <a:off x="1042910" y="3002182"/>
            <a:ext cx="7441624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SQL-Project-Healthcare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13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E88B67-0943-90F2-81A8-4EB3BC1DE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84042-2B72-C687-9A6E-2D57FF7CA694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3013321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2" y="1120657"/>
            <a:ext cx="3540702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Index</a:t>
            </a:r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5AE437-79A7-0AEC-7A3E-5C72F13C2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542" y="1405231"/>
            <a:ext cx="3068940" cy="3399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55E040-48F8-287C-7B6B-0646C44785EE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EAB0E8-C097-0672-3F48-1C199934FD87}"/>
              </a:ext>
            </a:extLst>
          </p:cNvPr>
          <p:cNvSpPr txBox="1"/>
          <p:nvPr/>
        </p:nvSpPr>
        <p:spPr>
          <a:xfrm>
            <a:off x="1311852" y="1848183"/>
            <a:ext cx="475129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Overview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Tools and Technologies Used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Headline Statistics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Database’s </a:t>
            </a: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ER diagram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 action="ppaction://hlinksldjump"/>
              </a:rPr>
              <a:t>Implementation Screenshots/Code Snippets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 action="ppaction://hlinksldjump"/>
              </a:rPr>
              <a:t>Highlights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" action="ppaction://hlinksldjump"/>
              </a:rPr>
              <a:t>Optimizations and Best Practices Used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0" action="ppaction://hlinksldjump"/>
              </a:rPr>
              <a:t>Roadblocks &amp; Resolutions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1" action="ppaction://hlinksldjump"/>
              </a:rPr>
              <a:t>Future Scope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107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471BB2-889C-4B56-804D-294504E45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98" y="725301"/>
            <a:ext cx="1825756" cy="1712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C345D0-A243-47E5-A081-B9BD0BC8BD8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2" y="1427218"/>
            <a:ext cx="2841274" cy="993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1D8FA4-B2CA-4F08-8207-C7DF5AC33EE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59" y="4833853"/>
            <a:ext cx="2192223" cy="1280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067A28-9A79-45C5-99CE-45D75E222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76" y="2928508"/>
            <a:ext cx="1575311" cy="12152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D2F4E4-3CBF-4D61-A5F3-2AF3659AEAC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48" y="5679669"/>
            <a:ext cx="1833667" cy="527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0AC742-CEF2-463F-A2E1-E85BEF9067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45" y="3683744"/>
            <a:ext cx="1487427" cy="579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76D43-649C-4FB8-9C4B-A933B7F275D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800" y="5783501"/>
            <a:ext cx="2722530" cy="8962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D67FE5-92D7-4C70-AA0C-AF23C2F05B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626" y="3072357"/>
            <a:ext cx="1002794" cy="993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D053A3-A939-4689-A8CE-1D7920D408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24" y="2928508"/>
            <a:ext cx="1465103" cy="10831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3017FB-2821-415A-88FD-1CD7CBBE91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021" y="6340615"/>
            <a:ext cx="1255779" cy="2895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D43067-B72B-4702-B81F-F8D6392019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92" y="1336519"/>
            <a:ext cx="2308236" cy="19260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8584497-3F5B-4D80-800E-752C328EBB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743" y="3367659"/>
            <a:ext cx="1263267" cy="11852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FD4E5B-8633-401D-A14D-33B5E84FD3B6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304" y="5783501"/>
            <a:ext cx="2634482" cy="9213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A89121-9266-49D3-9025-F9957730BBE4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523" y="2145915"/>
            <a:ext cx="1339194" cy="11275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1B50FB-F815-41E3-884E-36A604179D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4" y="4501885"/>
            <a:ext cx="3925832" cy="1432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DFAA83-E6FE-4CEC-9D32-67068878AD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408" y="725301"/>
            <a:ext cx="176784" cy="1615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F0B766A-7460-4E5F-8C86-067F3D2984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696" y="688312"/>
            <a:ext cx="176784" cy="1767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703ED0-5CB6-A5C8-A64D-B7892E90B3B7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367433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311852" y="1226406"/>
            <a:ext cx="3540702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Overview: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D1643-4CDB-1D44-3E89-04E4A5EFD292}"/>
              </a:ext>
            </a:extLst>
          </p:cNvPr>
          <p:cNvSpPr txBox="1"/>
          <p:nvPr/>
        </p:nvSpPr>
        <p:spPr>
          <a:xfrm>
            <a:off x="1311852" y="2002325"/>
            <a:ext cx="6094268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basic SQL project that demands creation of different reports from different stakeholders from healthcare domain.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SQL creation of several reports.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CB3C8C-A767-1646-8551-AEB00134D6EF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2962248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3EAA-1D88-6297-4D29-04900CE1D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471" y="1303961"/>
            <a:ext cx="7524564" cy="470000"/>
          </a:xfr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Tools and Technologies Used: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D077F74-CD55-DF2A-E984-8095152964FC}"/>
              </a:ext>
            </a:extLst>
          </p:cNvPr>
          <p:cNvSpPr txBox="1">
            <a:spLocks/>
          </p:cNvSpPr>
          <p:nvPr/>
        </p:nvSpPr>
        <p:spPr>
          <a:xfrm>
            <a:off x="3098045" y="3341281"/>
            <a:ext cx="1016184" cy="44334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B7026-A03B-E5B9-6EBF-8B9596260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18" y="2296401"/>
            <a:ext cx="2133600" cy="2089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3ECB15-DD32-028B-19F0-5236C734EDDA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34" y="2423489"/>
            <a:ext cx="3671166" cy="18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34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291069" y="1214997"/>
            <a:ext cx="5213639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Headline Statistics (1/2):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D1643-4CDB-1D44-3E89-04E4A5EFD292}"/>
              </a:ext>
            </a:extLst>
          </p:cNvPr>
          <p:cNvSpPr txBox="1"/>
          <p:nvPr/>
        </p:nvSpPr>
        <p:spPr>
          <a:xfrm>
            <a:off x="1291069" y="2243835"/>
            <a:ext cx="4886325" cy="237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execution time of a query 34ms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825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Lines of Code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functions – </a:t>
            </a:r>
            <a:r>
              <a:rPr lang="en-IN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17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built-in functions used – 13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user-defined functions used – 4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Avg. number of lines per function - 11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360AC0-8E38-FED0-7352-03D7F70E1D3B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1477679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3909D2-25E4-1373-5966-D2BD4CEC9208}"/>
              </a:ext>
            </a:extLst>
          </p:cNvPr>
          <p:cNvSpPr txBox="1"/>
          <p:nvPr/>
        </p:nvSpPr>
        <p:spPr>
          <a:xfrm>
            <a:off x="1291070" y="1214997"/>
            <a:ext cx="4631748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IN" dirty="0"/>
              <a:t>Headline Statistics (2/2):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61CF2E-7F0A-1D63-B14F-00DD6463F462}"/>
              </a:ext>
            </a:extLst>
          </p:cNvPr>
          <p:cNvSpPr txBox="1"/>
          <p:nvPr/>
        </p:nvSpPr>
        <p:spPr>
          <a:xfrm>
            <a:off x="1291070" y="2151403"/>
            <a:ext cx="4886325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comments written - 55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IDE/Code Editor Used </a:t>
            </a:r>
            <a:r>
              <a:rPr lang="en-IN" sz="1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DBEAVER</a:t>
            </a:r>
            <a:endParaRPr lang="en-IN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CCF74-C473-B107-EC4A-BB5F46D02554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4257686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9A6653-19A8-8851-0D6E-46E9F91574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47" y="1766048"/>
            <a:ext cx="10300447" cy="393550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412DB9-CECB-66A4-5079-E699254B8725}"/>
              </a:ext>
            </a:extLst>
          </p:cNvPr>
          <p:cNvSpPr txBox="1"/>
          <p:nvPr/>
        </p:nvSpPr>
        <p:spPr>
          <a:xfrm>
            <a:off x="7198660" y="703752"/>
            <a:ext cx="4213412" cy="5959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None/>
              <a:defRPr sz="32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r"/>
            <a:r>
              <a:rPr lang="en-IN" dirty="0"/>
              <a:t>Database’s ER diagram: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96A44-9160-4749-6C3C-19FDD7ADA066}"/>
              </a:ext>
            </a:extLst>
          </p:cNvPr>
          <p:cNvSpPr txBox="1"/>
          <p:nvPr/>
        </p:nvSpPr>
        <p:spPr>
          <a:xfrm>
            <a:off x="124200" y="6572073"/>
            <a:ext cx="3351790" cy="21544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800" b="0" i="0" dirty="0">
                <a:solidFill>
                  <a:srgbClr val="040C28"/>
                </a:solidFill>
                <a:effectLst/>
                <a:latin typeface="Google Sans"/>
              </a:rPr>
              <a:t>© </a:t>
            </a:r>
            <a:r>
              <a:rPr lang="en-GB" sz="800" dirty="0"/>
              <a:t>2023 Futurense Technologies Private Limited. All rights reserved.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936490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6603" y="3269673"/>
            <a:ext cx="10315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u="sng" dirty="0">
                <a:latin typeface="Consolas" panose="020B0609020204030204" pitchFamily="49" charset="0"/>
              </a:rPr>
              <a:t>Implementation Screenshots/Code </a:t>
            </a:r>
            <a:r>
              <a:rPr lang="en-IN" sz="3600" u="sng" dirty="0" smtClean="0">
                <a:latin typeface="Consolas" panose="020B0609020204030204" pitchFamily="49" charset="0"/>
              </a:rPr>
              <a:t>Snippets</a:t>
            </a:r>
            <a:endParaRPr lang="en-IN" sz="3600" u="sng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224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3231</TotalTime>
  <Words>786</Words>
  <Application>Microsoft Office PowerPoint</Application>
  <PresentationFormat>Widescreen</PresentationFormat>
  <Paragraphs>103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Consolas</vt:lpstr>
      <vt:lpstr>Google Sans</vt:lpstr>
      <vt:lpstr>Helvetica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Tools and Technologies Used: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Highlights:</vt:lpstr>
      <vt:lpstr>PowerPoint Presentation</vt:lpstr>
      <vt:lpstr>Roadblocks &amp; Resolutions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 Jackson</dc:creator>
  <cp:lastModifiedBy>Futurense</cp:lastModifiedBy>
  <cp:revision>194</cp:revision>
  <dcterms:created xsi:type="dcterms:W3CDTF">2022-12-05T10:10:22Z</dcterms:created>
  <dcterms:modified xsi:type="dcterms:W3CDTF">2023-08-21T11:55:45Z</dcterms:modified>
</cp:coreProperties>
</file>